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6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505" autoAdjust="0"/>
  </p:normalViewPr>
  <p:slideViewPr>
    <p:cSldViewPr snapToGrid="0" snapToObjects="1">
      <p:cViewPr>
        <p:scale>
          <a:sx n="45" d="100"/>
          <a:sy n="45" d="100"/>
        </p:scale>
        <p:origin x="-1152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E337-71D3-3546-8A0F-03252BB49DE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F5D4-61FE-8F48-9AA6-A5E439C41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E337-71D3-3546-8A0F-03252BB49DE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F5D4-61FE-8F48-9AA6-A5E439C41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E337-71D3-3546-8A0F-03252BB49DE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F5D4-61FE-8F48-9AA6-A5E439C41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A7C9EA-B0CC-CD41-9931-8143F5AA8EF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6440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E337-71D3-3546-8A0F-03252BB49DE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F5D4-61FE-8F48-9AA6-A5E439C41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E337-71D3-3546-8A0F-03252BB49DE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F5D4-61FE-8F48-9AA6-A5E439C41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E337-71D3-3546-8A0F-03252BB49DE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F5D4-61FE-8F48-9AA6-A5E439C41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E337-71D3-3546-8A0F-03252BB49DE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F5D4-61FE-8F48-9AA6-A5E439C41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E337-71D3-3546-8A0F-03252BB49DE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F5D4-61FE-8F48-9AA6-A5E439C41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E337-71D3-3546-8A0F-03252BB49DE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F5D4-61FE-8F48-9AA6-A5E439C41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E337-71D3-3546-8A0F-03252BB49DE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8F5D4-61FE-8F48-9AA6-A5E439C41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E337-71D3-3546-8A0F-03252BB49DE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D8F5D4-61FE-8F48-9AA6-A5E439C41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6EE337-71D3-3546-8A0F-03252BB49DE2}" type="datetimeFigureOut">
              <a:rPr lang="en-US" smtClean="0"/>
              <a:pPr/>
              <a:t>7/22/2020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D8F5D4-61FE-8F48-9AA6-A5E439C414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8000" dirty="0" smtClean="0">
                <a:solidFill>
                  <a:srgbClr val="002060"/>
                </a:solidFill>
              </a:rPr>
              <a:t>I</a:t>
            </a:r>
            <a:r>
              <a:rPr lang="fr-FR" sz="8000" dirty="0" smtClean="0">
                <a:solidFill>
                  <a:srgbClr val="002060"/>
                </a:solidFill>
              </a:rPr>
              <a:t>mpératif</a:t>
            </a:r>
            <a:endParaRPr lang="fr-FR" sz="8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49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noProof="1" smtClean="0">
                <a:latin typeface="Bookman Old Style" pitchFamily="18" charset="0"/>
              </a:rPr>
              <a:t>Formes</a:t>
            </a:r>
            <a:r>
              <a:rPr lang="en-US" noProof="1" smtClean="0">
                <a:latin typeface="Bookman Old Style" pitchFamily="18" charset="0"/>
              </a:rPr>
              <a:t> </a:t>
            </a:r>
            <a:r>
              <a:rPr lang="en-US" dirty="0" smtClean="0">
                <a:latin typeface="Bookman Old Style" pitchFamily="18" charset="0"/>
              </a:rPr>
              <a:t>de </a:t>
            </a:r>
            <a:r>
              <a:rPr lang="en-US" dirty="0">
                <a:latin typeface="Bookman Old Style" pitchFamily="18" charset="0"/>
              </a:rPr>
              <a:t>l</a:t>
            </a:r>
            <a:r>
              <a:rPr lang="fr-CA" dirty="0">
                <a:latin typeface="Bookman Old Style" pitchFamily="18" charset="0"/>
              </a:rPr>
              <a:t>’impératif</a:t>
            </a:r>
            <a:endParaRPr lang="en-CA" dirty="0">
              <a:latin typeface="Bookman Old Style" pitchFamily="18" charset="0"/>
            </a:endParaRPr>
          </a:p>
        </p:txBody>
      </p:sp>
      <p:graphicFrame>
        <p:nvGraphicFramePr>
          <p:cNvPr id="5145" name="Group 2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2743936117"/>
              </p:ext>
            </p:extLst>
          </p:nvPr>
        </p:nvGraphicFramePr>
        <p:xfrm>
          <a:off x="990600" y="2971800"/>
          <a:ext cx="7467600" cy="3124200"/>
        </p:xfrm>
        <a:graphic>
          <a:graphicData uri="http://schemas.openxmlformats.org/drawingml/2006/table">
            <a:tbl>
              <a:tblPr/>
              <a:tblGrid>
                <a:gridCol w="2489200"/>
                <a:gridCol w="2489200"/>
                <a:gridCol w="2489200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Parl</a:t>
                      </a:r>
                      <a:r>
                        <a:rPr kumimoji="0" lang="fr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</a:t>
                      </a: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Fin</a:t>
                      </a:r>
                      <a:r>
                        <a:rPr kumimoji="0" lang="fr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is</a:t>
                      </a: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Vend</a:t>
                      </a:r>
                      <a:r>
                        <a:rPr kumimoji="0" lang="fr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</a:t>
                      </a: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!</a:t>
                      </a: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Parl</a:t>
                      </a:r>
                      <a:r>
                        <a:rPr kumimoji="0" lang="fr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ons</a:t>
                      </a: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Fini</a:t>
                      </a:r>
                      <a:r>
                        <a:rPr kumimoji="0" lang="fr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ssons</a:t>
                      </a: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Vend</a:t>
                      </a:r>
                      <a:r>
                        <a:rPr kumimoji="0" lang="fr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ons</a:t>
                      </a: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Parl</a:t>
                      </a:r>
                      <a:r>
                        <a:rPr kumimoji="0" lang="fr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ez</a:t>
                      </a: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Fini</a:t>
                      </a:r>
                      <a:r>
                        <a:rPr kumimoji="0" lang="fr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ssez</a:t>
                      </a: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Vend</a:t>
                      </a:r>
                      <a:r>
                        <a:rPr kumimoji="0" lang="fr-C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ez</a:t>
                      </a: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!</a:t>
                      </a: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4104167" y="2133600"/>
            <a:ext cx="13751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sz="3600" dirty="0"/>
              <a:t>finir</a:t>
            </a:r>
            <a:endParaRPr lang="en-CA" sz="3600" dirty="0"/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309576" y="2133600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CA" sz="3600" dirty="0"/>
              <a:t>parler</a:t>
            </a:r>
            <a:endParaRPr lang="en-CA" sz="3600" dirty="0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432697" y="2133600"/>
            <a:ext cx="163326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sz="4000" dirty="0"/>
              <a:t>vendre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xmlns="" val="24005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42" grpId="0" autoUpdateAnimBg="0"/>
      <p:bldP spid="5143" grpId="0" autoUpdateAnimBg="0"/>
      <p:bldP spid="514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239000" cy="990600"/>
          </a:xfrm>
        </p:spPr>
        <p:txBody>
          <a:bodyPr/>
          <a:lstStyle/>
          <a:p>
            <a:pPr algn="ctr"/>
            <a:r>
              <a:rPr lang="pl-PL" dirty="0" smtClean="0">
                <a:latin typeface="Bookman Old Style" pitchFamily="18" charset="0"/>
              </a:rPr>
              <a:t>E</a:t>
            </a:r>
            <a:r>
              <a:rPr lang="fr-CA" dirty="0" smtClean="0">
                <a:latin typeface="Bookman Old Style" pitchFamily="18" charset="0"/>
              </a:rPr>
              <a:t>xceptions</a:t>
            </a:r>
            <a:endParaRPr lang="en-CA" dirty="0">
              <a:latin typeface="Bookman Old Style" pitchFamily="18" charset="0"/>
            </a:endParaRPr>
          </a:p>
        </p:txBody>
      </p:sp>
      <p:graphicFrame>
        <p:nvGraphicFramePr>
          <p:cNvPr id="8217" name="Group 25"/>
          <p:cNvGraphicFramePr>
            <a:graphicFrameLocks noGrp="1"/>
          </p:cNvGraphicFramePr>
          <p:nvPr>
            <p:ph type="tbl" idx="1"/>
          </p:nvPr>
        </p:nvGraphicFramePr>
        <p:xfrm>
          <a:off x="609600" y="2514600"/>
          <a:ext cx="7772400" cy="4114800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Sois</a:t>
                      </a: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Aie</a:t>
                      </a: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Sache</a:t>
                      </a: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Soyons</a:t>
                      </a: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Ayons</a:t>
                      </a: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Sachons</a:t>
                      </a: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Soyez</a:t>
                      </a: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Ayez</a:t>
                      </a: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Sachez</a:t>
                      </a:r>
                      <a:r>
                        <a:rPr kumimoji="0" 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 </a:t>
                      </a:r>
                      <a:r>
                        <a:rPr kumimoji="0" lang="fr-C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charset="0"/>
                        </a:rPr>
                        <a:t>!</a:t>
                      </a:r>
                      <a:endParaRPr kumimoji="0" lang="en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ea typeface="ＭＳ Ｐゴシック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524000" y="1752600"/>
            <a:ext cx="123463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sz="4400" dirty="0">
                <a:latin typeface="Bookman Old Style" pitchFamily="18" charset="0"/>
              </a:rPr>
              <a:t>être</a:t>
            </a:r>
            <a:endParaRPr lang="en-CA" sz="4400" dirty="0">
              <a:latin typeface="Bookman Old Style" pitchFamily="18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886200" y="1752600"/>
            <a:ext cx="173002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CA" sz="4400" dirty="0">
                <a:latin typeface="Bookman Old Style" pitchFamily="18" charset="0"/>
              </a:rPr>
              <a:t>avoir</a:t>
            </a:r>
            <a:endParaRPr lang="en-CA" sz="4400" dirty="0">
              <a:latin typeface="Bookman Old Style" pitchFamily="18" charset="0"/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246035" y="1752600"/>
            <a:ext cx="183255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CA" sz="4400" dirty="0">
                <a:latin typeface="Bookman Old Style" pitchFamily="18" charset="0"/>
              </a:rPr>
              <a:t>savoir</a:t>
            </a:r>
            <a:endParaRPr lang="en-CA" sz="44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688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14" grpId="0" autoUpdateAnimBg="0"/>
      <p:bldP spid="8215" grpId="0" autoUpdateAnimBg="0"/>
      <p:bldP spid="82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41940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latin typeface="Bookman Old Style" pitchFamily="18" charset="0"/>
              </a:rPr>
              <a:t>Les verbes pronominaux à l’impératif </a:t>
            </a:r>
            <a:endParaRPr lang="pl-PL" sz="3200" dirty="0">
              <a:latin typeface="Bookman Old Style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457200" y="1847086"/>
          <a:ext cx="8229600" cy="4128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89773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Bookman Old Style" pitchFamily="18" charset="0"/>
                        </a:rPr>
                        <a:t>La forme affirmative</a:t>
                      </a:r>
                      <a:endParaRPr lang="pl-PL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Bookman Old Style" pitchFamily="18" charset="0"/>
                        </a:rPr>
                        <a:t>La forme négative</a:t>
                      </a:r>
                      <a:endParaRPr lang="pl-PL" sz="2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89773">
                <a:tc>
                  <a:txBody>
                    <a:bodyPr/>
                    <a:lstStyle/>
                    <a:p>
                      <a:r>
                        <a:rPr lang="pl-PL" sz="2400" noProof="1" smtClean="0">
                          <a:latin typeface="Bookman Old Style" pitchFamily="18" charset="0"/>
                        </a:rPr>
                        <a:t>Repose</a:t>
                      </a:r>
                      <a:r>
                        <a:rPr lang="pl-PL" sz="2400" baseline="0" noProof="1" smtClean="0">
                          <a:latin typeface="Bookman Old Style" pitchFamily="18" charset="0"/>
                        </a:rPr>
                        <a:t> - </a:t>
                      </a:r>
                      <a:r>
                        <a:rPr lang="pl-PL" sz="2400" noProof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toi </a:t>
                      </a:r>
                      <a:r>
                        <a:rPr lang="pl-PL" sz="2400" noProof="1" smtClean="0">
                          <a:latin typeface="Bookman Old Style" pitchFamily="18" charset="0"/>
                        </a:rPr>
                        <a:t>!</a:t>
                      </a:r>
                      <a:endParaRPr lang="pl-PL" sz="2400" noProof="1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noProof="1" smtClean="0">
                          <a:latin typeface="Bookman Old Style" pitchFamily="18" charset="0"/>
                        </a:rPr>
                        <a:t>Ne</a:t>
                      </a:r>
                      <a:r>
                        <a:rPr lang="pl-PL" sz="2400" noProof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 te </a:t>
                      </a:r>
                      <a:r>
                        <a:rPr lang="pl-PL" sz="2400" noProof="1" smtClean="0">
                          <a:latin typeface="Bookman Old Style" pitchFamily="18" charset="0"/>
                        </a:rPr>
                        <a:t>repose pas ! </a:t>
                      </a:r>
                      <a:endParaRPr lang="pl-PL" sz="2400" noProof="1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89773">
                <a:tc>
                  <a:txBody>
                    <a:bodyPr/>
                    <a:lstStyle/>
                    <a:p>
                      <a:r>
                        <a:rPr lang="pl-PL" sz="2400" noProof="1" smtClean="0">
                          <a:latin typeface="Bookman Old Style" pitchFamily="18" charset="0"/>
                        </a:rPr>
                        <a:t>Reposez - </a:t>
                      </a:r>
                      <a:r>
                        <a:rPr lang="pl-PL" sz="2400" noProof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vous</a:t>
                      </a:r>
                      <a:r>
                        <a:rPr lang="pl-PL" sz="2400" noProof="1" smtClean="0">
                          <a:latin typeface="Bookman Old Style" pitchFamily="18" charset="0"/>
                        </a:rPr>
                        <a:t> !</a:t>
                      </a:r>
                      <a:endParaRPr lang="pl-PL" sz="2400" noProof="1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noProof="1" smtClean="0">
                          <a:latin typeface="Bookman Old Style" pitchFamily="18" charset="0"/>
                        </a:rPr>
                        <a:t>Ne </a:t>
                      </a:r>
                      <a:r>
                        <a:rPr lang="pl-PL" sz="2400" noProof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vous</a:t>
                      </a:r>
                      <a:r>
                        <a:rPr lang="pl-PL" sz="2400" noProof="1" smtClean="0">
                          <a:latin typeface="Bookman Old Style" pitchFamily="18" charset="0"/>
                        </a:rPr>
                        <a:t> reposez pas !</a:t>
                      </a:r>
                      <a:endParaRPr lang="pl-PL" sz="2400" noProof="1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89773">
                <a:tc>
                  <a:txBody>
                    <a:bodyPr/>
                    <a:lstStyle/>
                    <a:p>
                      <a:r>
                        <a:rPr lang="pl-PL" sz="2400" noProof="1" smtClean="0">
                          <a:latin typeface="Bookman Old Style" pitchFamily="18" charset="0"/>
                        </a:rPr>
                        <a:t>Allonge</a:t>
                      </a:r>
                      <a:r>
                        <a:rPr lang="pl-PL" sz="2400" baseline="0" noProof="1" smtClean="0">
                          <a:latin typeface="Bookman Old Style" pitchFamily="18" charset="0"/>
                        </a:rPr>
                        <a:t> - </a:t>
                      </a:r>
                      <a:r>
                        <a:rPr lang="pl-PL" sz="2400" baseline="0" noProof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toi</a:t>
                      </a:r>
                      <a:r>
                        <a:rPr lang="pl-PL" sz="2400" baseline="0" noProof="1" smtClean="0">
                          <a:latin typeface="Bookman Old Style" pitchFamily="18" charset="0"/>
                        </a:rPr>
                        <a:t> !</a:t>
                      </a:r>
                      <a:endParaRPr lang="pl-PL" sz="2400" noProof="1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noProof="1" smtClean="0">
                          <a:latin typeface="Bookman Old Style" pitchFamily="18" charset="0"/>
                        </a:rPr>
                        <a:t>Ne </a:t>
                      </a:r>
                      <a:r>
                        <a:rPr lang="pl-PL" sz="2400" noProof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t</a:t>
                      </a:r>
                      <a:r>
                        <a:rPr lang="pl-PL" sz="2400" noProof="1" smtClean="0">
                          <a:latin typeface="Bookman Old Style" pitchFamily="18" charset="0"/>
                        </a:rPr>
                        <a:t>’allonge pas !</a:t>
                      </a:r>
                      <a:endParaRPr lang="pl-PL" sz="2400" noProof="1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89773">
                <a:tc>
                  <a:txBody>
                    <a:bodyPr/>
                    <a:lstStyle/>
                    <a:p>
                      <a:r>
                        <a:rPr lang="pl-PL" sz="2400" noProof="1" smtClean="0">
                          <a:latin typeface="Bookman Old Style" pitchFamily="18" charset="0"/>
                        </a:rPr>
                        <a:t>Allongez - </a:t>
                      </a:r>
                      <a:r>
                        <a:rPr lang="pl-PL" sz="2400" noProof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vous </a:t>
                      </a:r>
                      <a:r>
                        <a:rPr lang="pl-PL" sz="2400" noProof="1" smtClean="0">
                          <a:latin typeface="Bookman Old Style" pitchFamily="18" charset="0"/>
                        </a:rPr>
                        <a:t>!</a:t>
                      </a:r>
                      <a:endParaRPr lang="pl-PL" sz="2400" noProof="1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noProof="1" smtClean="0">
                          <a:latin typeface="Bookman Old Style" pitchFamily="18" charset="0"/>
                        </a:rPr>
                        <a:t>Ne </a:t>
                      </a:r>
                      <a:r>
                        <a:rPr lang="pl-PL" sz="2400" noProof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vous</a:t>
                      </a:r>
                      <a:r>
                        <a:rPr lang="pl-PL" sz="2400" baseline="0" noProof="1" smtClean="0">
                          <a:latin typeface="Bookman Old Style" pitchFamily="18" charset="0"/>
                        </a:rPr>
                        <a:t> allongez pas ! </a:t>
                      </a:r>
                      <a:endParaRPr lang="pl-PL" sz="2400" noProof="1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89773">
                <a:tc>
                  <a:txBody>
                    <a:bodyPr/>
                    <a:lstStyle/>
                    <a:p>
                      <a:r>
                        <a:rPr lang="pl-PL" sz="2400" noProof="1" smtClean="0">
                          <a:latin typeface="Bookman Old Style" pitchFamily="18" charset="0"/>
                        </a:rPr>
                        <a:t>Assieds - </a:t>
                      </a:r>
                      <a:r>
                        <a:rPr lang="pl-PL" sz="2400" noProof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toi</a:t>
                      </a:r>
                      <a:r>
                        <a:rPr lang="pl-PL" sz="2400" noProof="1" smtClean="0">
                          <a:latin typeface="Bookman Old Style" pitchFamily="18" charset="0"/>
                        </a:rPr>
                        <a:t> !</a:t>
                      </a:r>
                      <a:endParaRPr lang="pl-PL" sz="2400" noProof="1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noProof="1" smtClean="0">
                          <a:latin typeface="Bookman Old Style" pitchFamily="18" charset="0"/>
                        </a:rPr>
                        <a:t>Ne </a:t>
                      </a:r>
                      <a:r>
                        <a:rPr lang="pl-PL" sz="2400" noProof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t</a:t>
                      </a:r>
                      <a:r>
                        <a:rPr lang="pl-PL" sz="2400" noProof="1" smtClean="0">
                          <a:latin typeface="Bookman Old Style" pitchFamily="18" charset="0"/>
                        </a:rPr>
                        <a:t>’assieds pas !</a:t>
                      </a:r>
                      <a:endParaRPr lang="pl-PL" sz="2400" noProof="1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589773">
                <a:tc>
                  <a:txBody>
                    <a:bodyPr/>
                    <a:lstStyle/>
                    <a:p>
                      <a:r>
                        <a:rPr lang="pl-PL" sz="2400" noProof="1" smtClean="0">
                          <a:latin typeface="Bookman Old Style" pitchFamily="18" charset="0"/>
                        </a:rPr>
                        <a:t>Asseyez - </a:t>
                      </a:r>
                      <a:r>
                        <a:rPr lang="pl-PL" sz="2400" noProof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vous</a:t>
                      </a:r>
                      <a:r>
                        <a:rPr lang="pl-PL" sz="2400" noProof="1" smtClean="0">
                          <a:latin typeface="Bookman Old Style" pitchFamily="18" charset="0"/>
                        </a:rPr>
                        <a:t> !</a:t>
                      </a:r>
                      <a:endParaRPr lang="pl-PL" sz="2400" noProof="1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noProof="1" smtClean="0">
                          <a:latin typeface="Bookman Old Style" pitchFamily="18" charset="0"/>
                        </a:rPr>
                        <a:t>Ne </a:t>
                      </a:r>
                      <a:r>
                        <a:rPr lang="pl-PL" sz="2400" noProof="1" smtClean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vous</a:t>
                      </a:r>
                      <a:r>
                        <a:rPr lang="pl-PL" sz="2400" noProof="1" smtClean="0">
                          <a:latin typeface="Bookman Old Style" pitchFamily="18" charset="0"/>
                        </a:rPr>
                        <a:t> asseyez pas !</a:t>
                      </a:r>
                      <a:endParaRPr lang="pl-PL" sz="2400" noProof="1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</TotalTime>
  <Words>113</Words>
  <Application>Microsoft Office PowerPoint</Application>
  <PresentationFormat>Pokaz na ekranie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Débit</vt:lpstr>
      <vt:lpstr>Impératif</vt:lpstr>
      <vt:lpstr>Formes de l’impératif</vt:lpstr>
      <vt:lpstr>Exceptions</vt:lpstr>
      <vt:lpstr>Les verbes pronominaux à l’impératif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L’imperatif</dc:title>
  <dc:creator>Aviva Levin</dc:creator>
  <cp:lastModifiedBy>Zarząd Główny</cp:lastModifiedBy>
  <cp:revision>25</cp:revision>
  <dcterms:created xsi:type="dcterms:W3CDTF">2013-04-09T17:48:04Z</dcterms:created>
  <dcterms:modified xsi:type="dcterms:W3CDTF">2020-07-22T06:37:18Z</dcterms:modified>
</cp:coreProperties>
</file>